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0" r:id="rId3"/>
    <p:sldId id="269" r:id="rId4"/>
    <p:sldId id="277" r:id="rId5"/>
    <p:sldId id="258" r:id="rId6"/>
    <p:sldId id="278" r:id="rId7"/>
    <p:sldId id="271" r:id="rId8"/>
    <p:sldId id="274" r:id="rId9"/>
    <p:sldId id="257" r:id="rId10"/>
    <p:sldId id="267" r:id="rId11"/>
    <p:sldId id="261" r:id="rId12"/>
    <p:sldId id="260" r:id="rId13"/>
    <p:sldId id="279" r:id="rId14"/>
    <p:sldId id="273" r:id="rId15"/>
    <p:sldId id="284" r:id="rId16"/>
    <p:sldId id="285" r:id="rId17"/>
    <p:sldId id="263" r:id="rId18"/>
    <p:sldId id="276" r:id="rId19"/>
    <p:sldId id="262" r:id="rId20"/>
    <p:sldId id="25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4101" autoAdjust="0"/>
  </p:normalViewPr>
  <p:slideViewPr>
    <p:cSldViewPr snapToGrid="0" showGuides="1">
      <p:cViewPr varScale="1">
        <p:scale>
          <a:sx n="69" d="100"/>
          <a:sy n="69" d="100"/>
        </p:scale>
        <p:origin x="183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CCF88-486A-45F7-A365-781C842CC23D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408DC-F390-411F-92A0-EB6644E50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2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408DC-F390-411F-92A0-EB6644E50B7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24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408DC-F390-411F-92A0-EB6644E50B7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01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408DC-F390-411F-92A0-EB6644E50B7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36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50375-21DC-4244-B91B-B29D0F5E4E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61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50375-21DC-4244-B91B-B29D0F5E4E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954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50375-21DC-4244-B91B-B29D0F5E4E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74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408DC-F390-411F-92A0-EB6644E50B7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4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03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6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0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4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80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82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92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1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80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6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6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0C0CF-51A8-4E08-ABD0-5076A8EAC2C3}" type="datetimeFigureOut">
              <a:rPr lang="ko-KR" altLang="en-US" smtClean="0"/>
              <a:t>2017-04-03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81D16-198E-4299-9889-639936632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3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463751" y="1566837"/>
            <a:ext cx="3932417" cy="3882253"/>
          </a:xfrm>
          <a:prstGeom prst="ellipse">
            <a:avLst/>
          </a:prstGeom>
          <a:solidFill>
            <a:srgbClr val="009999">
              <a:alpha val="6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317699" y="1432659"/>
            <a:ext cx="4198995" cy="4173813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645251" y="2075726"/>
            <a:ext cx="34770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vl="0" algn="ctr" defTabSz="709187" latinLnBrk="0">
              <a:defRPr/>
            </a:pP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지식과 노하우로 </a:t>
            </a:r>
            <a:endParaRPr kumimoji="0" lang="en-US" altLang="ko-KR" sz="2400" b="1" kern="0" spc="-1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  <a:p>
            <a:pPr lvl="0" algn="ctr" defTabSz="709187" latinLnBrk="0">
              <a:defRPr/>
            </a:pP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소통하는</a:t>
            </a:r>
            <a:r>
              <a:rPr kumimoji="0" lang="en-US" altLang="ko-KR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 </a:t>
            </a:r>
            <a:r>
              <a:rPr kumimoji="0" lang="ko-KR" altLang="en-US" sz="2400" b="1" kern="0" spc="-1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에듀</a:t>
            </a: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플랫폼</a:t>
            </a:r>
            <a:endParaRPr kumimoji="0" lang="en-US" altLang="ko-KR" sz="2400" b="1" kern="0" spc="-1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28507" y="2925257"/>
            <a:ext cx="19373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709187">
              <a:defRPr/>
            </a:pPr>
            <a:r>
              <a:rPr lang="ko-KR" altLang="en-US" sz="6000" b="1" kern="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소통</a:t>
            </a:r>
            <a:endParaRPr lang="en-US" altLang="ko-KR" sz="6000" b="1" kern="0" spc="-1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  <a:p>
            <a:pPr lvl="0" algn="ctr" defTabSz="709187">
              <a:defRPr/>
            </a:pPr>
            <a:r>
              <a:rPr lang="ko-KR" altLang="en-US" sz="6000" b="1" kern="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상자</a:t>
            </a:r>
            <a:endParaRPr lang="en-US" altLang="ko-KR" sz="6000" b="1" kern="0" spc="-1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199496" y="291366"/>
            <a:ext cx="47535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vl="0" defTabSz="709187" latinLnBrk="0">
              <a:defRPr/>
            </a:pP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참여하고</a:t>
            </a:r>
            <a:r>
              <a:rPr kumimoji="0" lang="en-US" altLang="ko-KR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소통하고</a:t>
            </a:r>
            <a:r>
              <a:rPr kumimoji="0" lang="en-US" altLang="ko-KR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창조하는</a:t>
            </a:r>
            <a:endParaRPr kumimoji="0" lang="en-US" altLang="ko-KR" sz="2400" b="1" kern="0" spc="-1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  <a:p>
            <a:pPr lvl="0" defTabSz="709187" latinLnBrk="0">
              <a:defRPr/>
            </a:pPr>
            <a:r>
              <a:rPr kumimoji="0" lang="ko-KR" altLang="en-US" sz="2400" b="1" kern="0" spc="-1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미래형 인재를 위한 교육 플랫폼</a:t>
            </a:r>
            <a:endParaRPr kumimoji="0" lang="en-US" altLang="ko-KR" sz="2400" b="1" kern="0" spc="-1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0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093554" y="1493876"/>
            <a:ext cx="4391079" cy="4431714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455236" y="2865417"/>
            <a:ext cx="1647207" cy="16273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 상자</a:t>
            </a:r>
            <a:endParaRPr lang="en-US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619577" y="2049637"/>
            <a:ext cx="3363086" cy="348540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668673" y="2994842"/>
            <a:ext cx="1371638" cy="14234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교육을 위한 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</a:p>
        </p:txBody>
      </p:sp>
      <p:sp>
        <p:nvSpPr>
          <p:cNvPr id="8" name="타원 7"/>
          <p:cNvSpPr/>
          <p:nvPr/>
        </p:nvSpPr>
        <p:spPr>
          <a:xfrm>
            <a:off x="3560055" y="1111588"/>
            <a:ext cx="1437569" cy="13763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</a:t>
            </a:r>
            <a:endParaRPr lang="en-US" altLang="ko-KR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 시스템</a:t>
            </a:r>
            <a:endParaRPr lang="en-US" altLang="ko-KR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32129" y="2994842"/>
            <a:ext cx="1381228" cy="13914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교육을 위한 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</a:p>
        </p:txBody>
      </p:sp>
      <p:sp>
        <p:nvSpPr>
          <p:cNvPr id="10" name="타원 9"/>
          <p:cNvSpPr/>
          <p:nvPr/>
        </p:nvSpPr>
        <p:spPr>
          <a:xfrm>
            <a:off x="3560055" y="4828948"/>
            <a:ext cx="1437569" cy="142411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</a:t>
            </a:r>
            <a:endParaRPr lang="en-US" altLang="ko-KR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지원</a:t>
            </a:r>
            <a:endParaRPr lang="en-US" altLang="ko-KR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252149" y="3624408"/>
            <a:ext cx="27476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238156" y="3764403"/>
            <a:ext cx="28875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22062" y="3337020"/>
            <a:ext cx="725811" cy="6841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014043" y="3624408"/>
            <a:ext cx="27476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3000050" y="3764403"/>
            <a:ext cx="28875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28177" y="741666"/>
            <a:ext cx="3116559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관리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소통상자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소통카드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대시 보드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4203036" y="2526741"/>
            <a:ext cx="9297" cy="2027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335019" y="2526741"/>
            <a:ext cx="4649" cy="25501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4218318" y="4525618"/>
            <a:ext cx="9297" cy="20277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350301" y="4525618"/>
            <a:ext cx="4649" cy="25501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80730" y="3337020"/>
            <a:ext cx="725811" cy="6841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발행인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26845" y="686721"/>
            <a:ext cx="725811" cy="6841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26845" y="5959710"/>
            <a:ext cx="725811" cy="6841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강사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369" y="4640775"/>
            <a:ext cx="228139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 카드 발행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 박스 만들기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클래스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페이지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2756" y="4636115"/>
            <a:ext cx="194796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오픈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대시 보드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현황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정산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55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/>
          </p:cNvSpPr>
          <p:nvPr/>
        </p:nvSpPr>
        <p:spPr bwMode="auto">
          <a:xfrm>
            <a:off x="283120" y="960371"/>
            <a:ext cx="8682456" cy="64965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lIns="32775" tIns="32775" rIns="32775" bIns="32775"/>
          <a:lstStyle/>
          <a:p>
            <a:pPr lvl="0"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다양한 교육 </a:t>
            </a:r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콘텐츠를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담는 스마트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에듀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 카테고리 구성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sym typeface="RixHead B" charset="0"/>
            </a:endParaRPr>
          </a:p>
          <a:p>
            <a:pPr lvl="0"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사용자는 니즈에 따라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콘텐츠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카테고리를 취사선택하여 맞춤형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콘텐츠를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제공받을 수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788694"/>
            <a:ext cx="8334375" cy="4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/>
          </p:cNvSpPr>
          <p:nvPr/>
        </p:nvSpPr>
        <p:spPr bwMode="auto">
          <a:xfrm>
            <a:off x="283120" y="960371"/>
            <a:ext cx="8682456" cy="64965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lIns="32775" tIns="32775" rIns="32775" bIns="32775"/>
          <a:lstStyle/>
          <a:p>
            <a:pPr lvl="0"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나의 관심사에 따라 교육 컨텐츠가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피드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 됩니다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.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  <a:sym typeface="RixHead B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9220" y="1274554"/>
            <a:ext cx="7036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사용자는 니즈에 따라 컨텐츠 카테고리를 취사선택하여 맞춤형 컨텐츠를 제공받을 수 있습니다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820778"/>
            <a:ext cx="8324850" cy="456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/>
          </p:cNvSpPr>
          <p:nvPr/>
        </p:nvSpPr>
        <p:spPr bwMode="auto">
          <a:xfrm>
            <a:off x="283120" y="960371"/>
            <a:ext cx="8682456" cy="64965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lIns="32775" tIns="32775" rIns="32775" bIns="32775"/>
          <a:lstStyle/>
          <a:p>
            <a:pPr lvl="0" algn="ctr"/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  <a:sym typeface="RixHead B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962526"/>
            <a:ext cx="8543925" cy="55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3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6" y="2428769"/>
            <a:ext cx="2307117" cy="23071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03" y="2452585"/>
            <a:ext cx="2224724" cy="2232861"/>
          </a:xfrm>
          <a:prstGeom prst="rect">
            <a:avLst/>
          </a:prstGeom>
        </p:spPr>
      </p:pic>
      <p:sp>
        <p:nvSpPr>
          <p:cNvPr id="6" name="아래로 구부러진 화살표 5"/>
          <p:cNvSpPr/>
          <p:nvPr/>
        </p:nvSpPr>
        <p:spPr>
          <a:xfrm>
            <a:off x="2638714" y="1675879"/>
            <a:ext cx="4195010" cy="1127123"/>
          </a:xfrm>
          <a:prstGeom prst="curvedDownArrow">
            <a:avLst>
              <a:gd name="adj1" fmla="val 26949"/>
              <a:gd name="adj2" fmla="val 5199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9879" y="2054774"/>
            <a:ext cx="187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강사신청</a:t>
            </a:r>
          </a:p>
        </p:txBody>
      </p:sp>
      <p:sp>
        <p:nvSpPr>
          <p:cNvPr id="140" name="아래로 구부러진 화살표 139"/>
          <p:cNvSpPr/>
          <p:nvPr/>
        </p:nvSpPr>
        <p:spPr>
          <a:xfrm flipH="1" flipV="1">
            <a:off x="2638714" y="4654115"/>
            <a:ext cx="4195010" cy="1127123"/>
          </a:xfrm>
          <a:prstGeom prst="curvedDownArrow">
            <a:avLst>
              <a:gd name="adj1" fmla="val 26949"/>
              <a:gd name="adj2" fmla="val 5199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1195" y="4977584"/>
            <a:ext cx="297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신청 검토 </a:t>
            </a:r>
            <a:r>
              <a:rPr lang="en-US" altLang="ko-KR" dirty="0"/>
              <a:t>/ </a:t>
            </a:r>
            <a:r>
              <a:rPr lang="ko-KR" altLang="en-US" dirty="0"/>
              <a:t>강사 권한 부여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71191" y="4792918"/>
            <a:ext cx="108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382164" y="4845526"/>
            <a:ext cx="108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7" y="3064133"/>
            <a:ext cx="1589982" cy="158998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4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1058779"/>
            <a:ext cx="8334375" cy="55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1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003610"/>
            <a:ext cx="8058150" cy="56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서비스기획\엣위클라우드\100_기획\web_version\화면시안\JPG\메인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9" r="1015"/>
          <a:stretch/>
        </p:blipFill>
        <p:spPr bwMode="auto">
          <a:xfrm>
            <a:off x="979054" y="1758110"/>
            <a:ext cx="6929451" cy="464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/>
          </p:cNvSpPr>
          <p:nvPr/>
        </p:nvSpPr>
        <p:spPr bwMode="auto">
          <a:xfrm>
            <a:off x="283120" y="960371"/>
            <a:ext cx="8682456" cy="64965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lIns="32775" tIns="32775" rIns="32775" bIns="32775"/>
          <a:lstStyle/>
          <a:p>
            <a:pPr lvl="0"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내가 제공한 교육 </a:t>
            </a:r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콘텐츠에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대한 현황과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sym typeface="RixHead B" charset="0"/>
            </a:endParaRPr>
          </a:p>
          <a:p>
            <a:pPr lvl="0"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클래스 통계를 대시 보드 형태로 제공합니다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RixHead B" charset="0"/>
              </a:rPr>
              <a:t>.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  <a:sym typeface="RixHead B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976" y="4082679"/>
            <a:ext cx="5400600" cy="2775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64976" y="4082679"/>
            <a:ext cx="5400600" cy="276999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wrap="square" lIns="180000" rIns="0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조회률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현황 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현황 등 통계 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9054" y="6510833"/>
            <a:ext cx="2275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예시 </a:t>
            </a:r>
            <a:r>
              <a:rPr lang="en-US" altLang="ko-KR" sz="1100" b="1" dirty="0"/>
              <a:t>UI</a:t>
            </a:r>
            <a:endParaRPr lang="ko-KR" altLang="en-US" sz="1100" b="1" dirty="0"/>
          </a:p>
        </p:txBody>
      </p:sp>
      <p:sp>
        <p:nvSpPr>
          <p:cNvPr id="10" name="직사각형 9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서비스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6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화살표 연결선 20"/>
          <p:cNvCxnSpPr/>
          <p:nvPr/>
        </p:nvCxnSpPr>
        <p:spPr>
          <a:xfrm flipV="1">
            <a:off x="6881981" y="3110734"/>
            <a:ext cx="0" cy="1509907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>
            <a:off x="5301621" y="3632178"/>
            <a:ext cx="1762921" cy="0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721264" y="1741254"/>
            <a:ext cx="1762921" cy="0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아키텍처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80671" y="1157595"/>
            <a:ext cx="2040593" cy="1953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Browser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84185" y="1157595"/>
            <a:ext cx="2040593" cy="1953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Node.js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자기 디스크 2"/>
          <p:cNvSpPr/>
          <p:nvPr/>
        </p:nvSpPr>
        <p:spPr>
          <a:xfrm>
            <a:off x="5484185" y="4513637"/>
            <a:ext cx="2040593" cy="217899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MySQL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3721264" y="2412462"/>
            <a:ext cx="1762921" cy="0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72113" y="7877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사용자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926994" y="787710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Web 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7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말풍선: 모서리가 둥근 사각형 13"/>
          <p:cNvSpPr/>
          <p:nvPr/>
        </p:nvSpPr>
        <p:spPr>
          <a:xfrm flipH="1">
            <a:off x="2821017" y="5702032"/>
            <a:ext cx="3913270" cy="1015111"/>
          </a:xfrm>
          <a:prstGeom prst="wedgeRoundRectCallout">
            <a:avLst>
              <a:gd name="adj1" fmla="val 68493"/>
              <a:gd name="adj2" fmla="val -3481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말풍선: 모서리가 둥근 사각형 12"/>
          <p:cNvSpPr/>
          <p:nvPr/>
        </p:nvSpPr>
        <p:spPr>
          <a:xfrm>
            <a:off x="2493814" y="523003"/>
            <a:ext cx="3888509" cy="973290"/>
          </a:xfrm>
          <a:prstGeom prst="wedgeRoundRectCallout">
            <a:avLst>
              <a:gd name="adj1" fmla="val 64678"/>
              <a:gd name="adj2" fmla="val 2928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17" y="1673532"/>
            <a:ext cx="6289115" cy="3851261"/>
          </a:xfrm>
          <a:prstGeom prst="flowChartAlternateProcess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4" name="TextBox 3"/>
          <p:cNvSpPr txBox="1"/>
          <p:nvPr/>
        </p:nvSpPr>
        <p:spPr>
          <a:xfrm>
            <a:off x="2917833" y="5723297"/>
            <a:ext cx="3816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양질의 교육 서비스 제공받을 수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온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오프라인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범위를 넓힘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교육을 받는 사람들과 만날 수 있음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교육을 처음 시작할 때 정보를 얻을 수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있음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8417" y="550712"/>
            <a:ext cx="3445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온오프라인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교육 서비스 제공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브랜드 홍보와 수익화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편리한 수업 진행과 피드백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교육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제공을 위한 참고 가이드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49503" y="4976008"/>
            <a:ext cx="1381228" cy="13914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지식을 얻고 싶은 사람</a:t>
            </a:r>
          </a:p>
        </p:txBody>
      </p:sp>
      <p:sp>
        <p:nvSpPr>
          <p:cNvPr id="12" name="타원 11"/>
          <p:cNvSpPr/>
          <p:nvPr/>
        </p:nvSpPr>
        <p:spPr>
          <a:xfrm>
            <a:off x="6768593" y="1127492"/>
            <a:ext cx="1381228" cy="1391448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지식을</a:t>
            </a:r>
            <a:endParaRPr lang="en-US" altLang="ko-KR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나누고 싶은 사람</a:t>
            </a:r>
          </a:p>
        </p:txBody>
      </p:sp>
      <p:sp>
        <p:nvSpPr>
          <p:cNvPr id="15" name="사각형: 둥근 모서리 14"/>
          <p:cNvSpPr/>
          <p:nvPr/>
        </p:nvSpPr>
        <p:spPr>
          <a:xfrm>
            <a:off x="2294079" y="3183526"/>
            <a:ext cx="4555842" cy="908183"/>
          </a:xfrm>
          <a:prstGeom prst="roundRect">
            <a:avLst/>
          </a:prstGeom>
          <a:solidFill>
            <a:schemeClr val="bg2">
              <a:lumMod val="50000"/>
              <a:alpha val="4902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09187">
              <a:defRPr/>
            </a:pPr>
            <a:r>
              <a:rPr lang="ko-KR" altLang="en-US" sz="20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나만의 노하우</a:t>
            </a:r>
            <a:r>
              <a:rPr lang="en-US" altLang="ko-KR" sz="20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  <a:r>
              <a:rPr lang="ko-KR" altLang="en-US" sz="20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숨겨진 지식과 </a:t>
            </a:r>
            <a:r>
              <a:rPr lang="ko-KR" altLang="en-US" sz="2000" b="1" kern="0" spc="-1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정보 소통을 </a:t>
            </a:r>
            <a:r>
              <a:rPr lang="ko-KR" altLang="en-US" sz="20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통한 배움의 즐거움과 성장</a:t>
            </a:r>
            <a:r>
              <a:rPr lang="en-US" altLang="ko-KR" sz="20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</a:p>
          <a:p>
            <a:pPr lvl="0" algn="ctr" defTabSz="709187">
              <a:defRPr/>
            </a:pPr>
            <a:r>
              <a:rPr lang="ko-KR" altLang="en-US" sz="20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그리고 지식 산업의 발전</a:t>
            </a:r>
            <a:endParaRPr lang="en-US" altLang="ko-KR" sz="2000" b="1" kern="0" spc="-1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98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113319" y="2010926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646939" y="1682124"/>
            <a:ext cx="4740818" cy="778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589034" y="1200805"/>
            <a:ext cx="0" cy="4827493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3373143" y="2647351"/>
            <a:ext cx="691606" cy="921288"/>
            <a:chOff x="2557290" y="3247324"/>
            <a:chExt cx="2098675" cy="2770187"/>
          </a:xfrm>
          <a:solidFill>
            <a:schemeClr val="bg1">
              <a:lumMod val="65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113319" y="2502857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 개요</a:t>
            </a:r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97276" y="3486719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아키텍처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84190" y="4009666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84190" y="4501597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2000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13319" y="2994788"/>
            <a:ext cx="348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소개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06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61" r="11607"/>
          <a:stretch/>
        </p:blipFill>
        <p:spPr>
          <a:xfrm>
            <a:off x="0" y="-64655"/>
            <a:ext cx="9144000" cy="6922655"/>
          </a:xfrm>
        </p:spPr>
      </p:pic>
      <p:sp>
        <p:nvSpPr>
          <p:cNvPr id="7" name="사각형: 둥근 모서리 6"/>
          <p:cNvSpPr/>
          <p:nvPr/>
        </p:nvSpPr>
        <p:spPr>
          <a:xfrm>
            <a:off x="945803" y="1301404"/>
            <a:ext cx="7416800" cy="997528"/>
          </a:xfrm>
          <a:prstGeom prst="roundRect">
            <a:avLst/>
          </a:prstGeom>
          <a:solidFill>
            <a:schemeClr val="bg2">
              <a:lumMod val="50000"/>
              <a:alpha val="4902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09187">
              <a:defRPr/>
            </a:pPr>
            <a:r>
              <a:rPr lang="ko-KR" altLang="en-US" sz="2400" b="1" kern="0" spc="-1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지식을</a:t>
            </a:r>
            <a:r>
              <a:rPr lang="en-US" altLang="ko-KR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</a:t>
            </a:r>
            <a:r>
              <a:rPr lang="ko-KR" altLang="en-US" sz="2400" b="1" kern="0" spc="-1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나만의 </a:t>
            </a:r>
            <a:r>
              <a:rPr lang="ko-KR" altLang="en-US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스타일로</a:t>
            </a:r>
            <a:r>
              <a:rPr lang="en-US" altLang="ko-KR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</a:t>
            </a:r>
            <a:r>
              <a:rPr lang="ko-KR" altLang="en-US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재창조하여</a:t>
            </a:r>
            <a:r>
              <a:rPr lang="en-US" altLang="ko-KR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, </a:t>
            </a:r>
            <a:endParaRPr lang="en-US" altLang="ko-KR" sz="2400" b="1" kern="0" spc="-1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  <a:p>
            <a:pPr lvl="0" algn="ctr" defTabSz="709187">
              <a:defRPr/>
            </a:pPr>
            <a:r>
              <a:rPr lang="ko-KR" altLang="en-US" sz="2400" b="1" kern="0" spc="-1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소통할 </a:t>
            </a:r>
            <a:r>
              <a:rPr lang="ko-KR" altLang="en-US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수 있습니다</a:t>
            </a:r>
            <a:r>
              <a:rPr lang="en-US" altLang="ko-KR" sz="2400" b="1" kern="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.</a:t>
            </a:r>
          </a:p>
        </p:txBody>
      </p:sp>
      <p:sp>
        <p:nvSpPr>
          <p:cNvPr id="5" name="사각형: 둥근 모서리 6"/>
          <p:cNvSpPr/>
          <p:nvPr/>
        </p:nvSpPr>
        <p:spPr>
          <a:xfrm>
            <a:off x="1057563" y="3037840"/>
            <a:ext cx="7416800" cy="1788160"/>
          </a:xfrm>
          <a:prstGeom prst="roundRect">
            <a:avLst/>
          </a:prstGeom>
          <a:solidFill>
            <a:schemeClr val="bg2">
              <a:lumMod val="5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09187">
              <a:defRPr/>
            </a:pPr>
            <a:r>
              <a:rPr lang="en-US" altLang="ko-KR" sz="9600" b="1" kern="0" spc="-1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Q&amp;A</a:t>
            </a:r>
            <a:endParaRPr lang="en-US" altLang="ko-KR" sz="9600" b="1" kern="0" spc="-1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64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633362" y="2613281"/>
            <a:ext cx="0" cy="5859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633362" y="3739043"/>
            <a:ext cx="0" cy="358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010235" y="4097929"/>
            <a:ext cx="0" cy="358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11326" y="4097929"/>
            <a:ext cx="0" cy="358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03181" y="4097929"/>
            <a:ext cx="0" cy="358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321145" y="4097929"/>
            <a:ext cx="0" cy="358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785130"/>
              </p:ext>
            </p:extLst>
          </p:nvPr>
        </p:nvGraphicFramePr>
        <p:xfrm>
          <a:off x="2504421" y="1493480"/>
          <a:ext cx="1019017" cy="76687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19017"/>
              </a:tblGrid>
              <a:tr h="380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PM</a:t>
                      </a:r>
                      <a:r>
                        <a:rPr lang="ko-KR" altLang="en-US" dirty="0" smtClean="0"/>
                        <a:t>교수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박성철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67584"/>
              </p:ext>
            </p:extLst>
          </p:nvPr>
        </p:nvGraphicFramePr>
        <p:xfrm>
          <a:off x="4092590" y="2972167"/>
          <a:ext cx="1019017" cy="76687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19017"/>
              </a:tblGrid>
              <a:tr h="380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조장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진세은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294593"/>
              </p:ext>
            </p:extLst>
          </p:nvPr>
        </p:nvGraphicFramePr>
        <p:xfrm>
          <a:off x="5099354" y="4424448"/>
          <a:ext cx="1019017" cy="76687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19017"/>
              </a:tblGrid>
              <a:tr h="380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양윤선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726233"/>
              </p:ext>
            </p:extLst>
          </p:nvPr>
        </p:nvGraphicFramePr>
        <p:xfrm>
          <a:off x="3291656" y="4456815"/>
          <a:ext cx="1019017" cy="75184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19017"/>
              </a:tblGrid>
              <a:tr h="34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박준완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9900"/>
              </p:ext>
            </p:extLst>
          </p:nvPr>
        </p:nvGraphicFramePr>
        <p:xfrm>
          <a:off x="1502418" y="4456815"/>
          <a:ext cx="1019017" cy="75184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019017"/>
              </a:tblGrid>
              <a:tr h="34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b="1" dirty="0">
                        <a:latin typeface="+mn-lt"/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김태영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93085"/>
              </p:ext>
            </p:extLst>
          </p:nvPr>
        </p:nvGraphicFramePr>
        <p:xfrm>
          <a:off x="6809737" y="4424448"/>
          <a:ext cx="1019017" cy="76687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017"/>
              </a:tblGrid>
              <a:tr h="380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명혜림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1" name="직선 연결선 20"/>
          <p:cNvCxnSpPr/>
          <p:nvPr/>
        </p:nvCxnSpPr>
        <p:spPr>
          <a:xfrm>
            <a:off x="2010235" y="4097929"/>
            <a:ext cx="53109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83470" y="386205"/>
            <a:ext cx="1365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소개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007894" y="2286000"/>
            <a:ext cx="3256547" cy="352926"/>
            <a:chOff x="2799348" y="2286000"/>
            <a:chExt cx="3850105" cy="35292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2799348" y="2606013"/>
              <a:ext cx="385010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2820604" y="2294021"/>
              <a:ext cx="0" cy="3356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638625" y="2286000"/>
              <a:ext cx="0" cy="3529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90925"/>
              </p:ext>
            </p:extLst>
          </p:nvPr>
        </p:nvGraphicFramePr>
        <p:xfrm>
          <a:off x="5744930" y="1501501"/>
          <a:ext cx="1019017" cy="76687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19017"/>
              </a:tblGrid>
              <a:tr h="380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ea typeface="+mn-ea"/>
                        </a:rPr>
                        <a:t>업체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  <a:tr h="386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ea typeface="+mn-ea"/>
                        </a:rPr>
                        <a:t>그렉터</a:t>
                      </a:r>
                      <a:endParaRPr lang="ko-KR" altLang="en-US" dirty="0">
                        <a:ea typeface="나눔고딕" panose="020D0604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26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-1045" r="25234"/>
          <a:stretch/>
        </p:blipFill>
        <p:spPr>
          <a:xfrm>
            <a:off x="5105192" y="1611758"/>
            <a:ext cx="3963857" cy="2497285"/>
          </a:xfrm>
          <a:prstGeom prst="flowChartAlternateProcess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6"/>
          <a:stretch/>
        </p:blipFill>
        <p:spPr>
          <a:xfrm>
            <a:off x="250827" y="1673567"/>
            <a:ext cx="4386367" cy="2415791"/>
          </a:xfrm>
          <a:prstGeom prst="flowChartAlternateProcess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44" y="4222414"/>
            <a:ext cx="4288792" cy="2412447"/>
          </a:xfrm>
          <a:prstGeom prst="flowChartAlternateProcess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3" name="사각형: 둥근 모서리 12"/>
          <p:cNvSpPr/>
          <p:nvPr/>
        </p:nvSpPr>
        <p:spPr>
          <a:xfrm>
            <a:off x="1314135" y="2635268"/>
            <a:ext cx="2236327" cy="655079"/>
          </a:xfrm>
          <a:prstGeom prst="roundRect">
            <a:avLst/>
          </a:prstGeom>
          <a:solidFill>
            <a:srgbClr val="00B0F0">
              <a:alpha val="63137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통한 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 제공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4533215" y="5958486"/>
            <a:ext cx="2236327" cy="613411"/>
          </a:xfrm>
          <a:prstGeom prst="roundRect">
            <a:avLst/>
          </a:prstGeom>
          <a:solidFill>
            <a:srgbClr val="FFC000">
              <a:alpha val="58039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메이커스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키트를 통한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놀이식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교육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6229623" y="2698876"/>
            <a:ext cx="2036985" cy="606872"/>
          </a:xfrm>
          <a:prstGeom prst="roundRect">
            <a:avLst/>
          </a:prstGeom>
          <a:solidFill>
            <a:srgbClr val="92D050">
              <a:alpha val="61961"/>
            </a:srgb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Edu SNS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노하우 공유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3067" y="819287"/>
            <a:ext cx="3150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메이커스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화살표: 오른쪽 16"/>
          <p:cNvSpPr/>
          <p:nvPr/>
        </p:nvSpPr>
        <p:spPr>
          <a:xfrm rot="3025967">
            <a:off x="1634015" y="4708115"/>
            <a:ext cx="704033" cy="57606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/>
          <p:cNvSpPr/>
          <p:nvPr/>
        </p:nvSpPr>
        <p:spPr>
          <a:xfrm rot="18984745">
            <a:off x="7048586" y="4765939"/>
            <a:ext cx="633612" cy="57606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/>
          <p:cNvSpPr/>
          <p:nvPr/>
        </p:nvSpPr>
        <p:spPr>
          <a:xfrm rot="10800000">
            <a:off x="4363255" y="2592440"/>
            <a:ext cx="633612" cy="57606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8075" y="1230272"/>
            <a:ext cx="7071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메이커스들을</a:t>
            </a:r>
            <a:r>
              <a:rPr lang="ko-KR" altLang="en-US" sz="1600" spc="-15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양성하기 위한 개발 환경 제공과  노하우 공유를 위한 온라인 플랫폼 제공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470" y="386205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2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728" t="2254" r="11542"/>
          <a:stretch/>
        </p:blipFill>
        <p:spPr>
          <a:xfrm>
            <a:off x="396030" y="2079188"/>
            <a:ext cx="3814619" cy="26531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3470" y="386205"/>
            <a:ext cx="2064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239" y="2069537"/>
            <a:ext cx="4148807" cy="27270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0306" y="1739099"/>
            <a:ext cx="20730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81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할머니의 앱 개발 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81239" y="1729974"/>
            <a:ext cx="1890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소년의 앱 개발 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43543" y="852218"/>
            <a:ext cx="3195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“교육은 또 다른 소통입니다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6029" y="469733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노인들이 손가락을 이리저리 움직일 수 있게 돕는 게임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사람들과 소통하기 위해 컴퓨터 개발을 배움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581239" y="479657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집안의 식물을 보다 효과적으로 키울 수 있는 소프트웨어 개발 목표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가족이 식물과 교감하는 방법을 배우기 위해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-4350" y="5853666"/>
            <a:ext cx="919514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지식은 정답을 받아들이는 것이 아니라</a:t>
            </a:r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질문과 답을 만들어 나가는 과정입니다</a:t>
            </a:r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우리는 이 과정을 지식의 소통이라고 생각하고</a:t>
            </a:r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형태의 교육 서비스를 생각했습니다</a:t>
            </a:r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37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817228" y="5454194"/>
            <a:ext cx="5621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vl="0" algn="ctr" defTabSz="709187" latinLnBrk="0">
              <a:defRPr/>
            </a:pPr>
            <a:r>
              <a:rPr kumimoji="0" lang="ko-KR" altLang="en-US" sz="2400" b="1" kern="0" spc="-1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지식과 노하우로 </a:t>
            </a:r>
            <a:r>
              <a:rPr kumimoji="0" lang="ko-KR" altLang="en-US" sz="2400" b="1" kern="0" spc="-1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소통하는</a:t>
            </a:r>
            <a:r>
              <a:rPr kumimoji="0" lang="en-US" altLang="ko-KR" sz="2400" b="1" kern="0" spc="-1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</a:t>
            </a:r>
            <a:r>
              <a:rPr kumimoji="0" lang="ko-KR" altLang="en-US" sz="2400" b="1" kern="0" spc="-1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에듀</a:t>
            </a:r>
            <a:r>
              <a:rPr kumimoji="0" lang="ko-KR" altLang="en-US" sz="2400" b="1" kern="0" spc="-1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 </a:t>
            </a:r>
            <a:r>
              <a:rPr kumimoji="0" lang="ko-KR" altLang="en-US" sz="2400" b="1" kern="0" spc="-1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플랫폼</a:t>
            </a:r>
            <a:endParaRPr kumimoji="0" lang="en-US" altLang="ko-KR" sz="2400" b="1" kern="0" spc="-10" dirty="0"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95612" y="922172"/>
            <a:ext cx="6894165" cy="4349075"/>
            <a:chOff x="1195612" y="922172"/>
            <a:chExt cx="6894165" cy="4720552"/>
          </a:xfrm>
        </p:grpSpPr>
        <p:sp>
          <p:nvSpPr>
            <p:cNvPr id="5" name="직사각형 4"/>
            <p:cNvSpPr/>
            <p:nvPr/>
          </p:nvSpPr>
          <p:spPr>
            <a:xfrm>
              <a:off x="1846525" y="1138266"/>
              <a:ext cx="193732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709187">
                <a:defRPr/>
              </a:pPr>
              <a:r>
                <a:rPr lang="ko-KR" altLang="en-US" sz="5400" b="1" kern="0" spc="-1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Malgun Gothic"/>
                </a:rPr>
                <a:t>소통</a:t>
              </a:r>
              <a:endParaRPr lang="en-US" altLang="ko-KR" sz="5400" b="1" kern="0" spc="-1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687194" y="1184432"/>
              <a:ext cx="13009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709187">
                <a:defRPr/>
              </a:pPr>
              <a:r>
                <a:rPr lang="ko-KR" altLang="en-US" sz="4800" b="1" kern="0" spc="-1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Malgun Gothic"/>
                </a:rPr>
                <a:t>상자</a:t>
              </a:r>
              <a:endParaRPr lang="en-US" altLang="ko-KR" sz="4800" b="1" kern="0" spc="-1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endParaRPr>
            </a:p>
          </p:txBody>
        </p:sp>
        <p:pic>
          <p:nvPicPr>
            <p:cNvPr id="2050" name="Picture 2" descr="communication icon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5718" y="2785224"/>
              <a:ext cx="26003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1195612" y="2131832"/>
              <a:ext cx="336695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교육은 지식으로 </a:t>
              </a:r>
              <a:endPara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대화하고</a:t>
              </a:r>
              <a:r>
                <a:rPr lang="en-US" altLang="ko-KR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확산 하는 것</a:t>
              </a:r>
              <a:endPara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22822" y="2131832"/>
              <a:ext cx="336695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컨텐츠와 사용자를</a:t>
              </a:r>
              <a:endPara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담을 수 있는</a:t>
              </a:r>
              <a:r>
                <a:rPr lang="en-US" altLang="ko-KR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52" name="Picture 4" descr="Box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245" y="3116808"/>
              <a:ext cx="1958109" cy="195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/>
            <p:cNvSpPr/>
            <p:nvPr/>
          </p:nvSpPr>
          <p:spPr>
            <a:xfrm>
              <a:off x="1195612" y="980900"/>
              <a:ext cx="3163951" cy="4492182"/>
            </a:xfrm>
            <a:prstGeom prst="round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/>
            <p:cNvSpPr/>
            <p:nvPr/>
          </p:nvSpPr>
          <p:spPr>
            <a:xfrm>
              <a:off x="4784435" y="922172"/>
              <a:ext cx="3163951" cy="4492182"/>
            </a:xfrm>
            <a:prstGeom prst="round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더하기 기호 9"/>
            <p:cNvSpPr/>
            <p:nvPr/>
          </p:nvSpPr>
          <p:spPr>
            <a:xfrm>
              <a:off x="4147322" y="2897484"/>
              <a:ext cx="868218" cy="882034"/>
            </a:xfrm>
            <a:prstGeom prst="mathPlus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784389" y="6004630"/>
            <a:ext cx="5621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vl="0" algn="ctr" defTabSz="709187">
              <a:defRPr/>
            </a:pPr>
            <a:r>
              <a:rPr kumimoji="0" lang="ko-KR" altLang="en-US" sz="2400" b="1" kern="0" spc="-1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관심사 기반의 교육 </a:t>
            </a:r>
            <a:r>
              <a:rPr kumimoji="0" lang="en-US" altLang="ko-KR" sz="2400" b="1" kern="0" spc="-1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SNS </a:t>
            </a:r>
            <a:r>
              <a:rPr kumimoji="0" lang="ko-KR" altLang="en-US" sz="2400" b="1" kern="0" spc="-1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커뮤니티</a:t>
            </a:r>
            <a:endParaRPr kumimoji="0" lang="en-US" altLang="ko-KR" sz="2400" b="1" kern="0" spc="-10" dirty="0"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43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83470" y="38620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시장조사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349" y="1036445"/>
            <a:ext cx="8960530" cy="491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2774648" y="6121122"/>
            <a:ext cx="3635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빙글</a:t>
            </a:r>
            <a:r>
              <a:rPr lang="en-US" altLang="ko-KR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(</a:t>
            </a:r>
            <a:r>
              <a:rPr lang="ko-KR" altLang="en-US" b="1" dirty="0" err="1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관심형</a:t>
            </a:r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</a:t>
            </a:r>
            <a:r>
              <a:rPr lang="en-US" altLang="ko-KR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SNS) </a:t>
            </a:r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월간 순사용자 동향 </a:t>
            </a:r>
            <a:endParaRPr lang="en-US" altLang="ko-KR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7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83470" y="38620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시장조사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_x221092688" descr="EMB00000fe429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0" y="859539"/>
            <a:ext cx="5141743" cy="312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/>
          <a:srcRect b="1577"/>
          <a:stretch/>
        </p:blipFill>
        <p:spPr bwMode="auto">
          <a:xfrm>
            <a:off x="3891280" y="3572259"/>
            <a:ext cx="5252720" cy="312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42830" y="4164293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국내 </a:t>
            </a:r>
            <a:r>
              <a:rPr lang="ko-KR" altLang="en-US" b="1" dirty="0" err="1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이러닝</a:t>
            </a:r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시장 규모</a:t>
            </a:r>
            <a:endParaRPr lang="en-US" altLang="ko-KR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37960" y="3202927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세계 </a:t>
            </a:r>
            <a:r>
              <a:rPr lang="ko-KR" altLang="en-US" b="1" dirty="0" err="1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이러닝</a:t>
            </a:r>
            <a:r>
              <a:rPr lang="ko-KR" altLang="en-US" b="1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성장 추이</a:t>
            </a:r>
            <a:endParaRPr lang="en-US" altLang="ko-KR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36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017926" y="1291391"/>
            <a:ext cx="6970719" cy="639470"/>
          </a:xfrm>
          <a:prstGeom prst="roundRect">
            <a:avLst/>
          </a:prstGeom>
          <a:solidFill>
            <a:srgbClr val="FFC000">
              <a:alpha val="47059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 참여하여 교육하고</a:t>
            </a:r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교육받는 서비스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사각형: 둥근 모서리 4"/>
          <p:cNvSpPr/>
          <p:nvPr/>
        </p:nvSpPr>
        <p:spPr>
          <a:xfrm>
            <a:off x="1017926" y="2635256"/>
            <a:ext cx="6955000" cy="679572"/>
          </a:xfrm>
          <a:prstGeom prst="roundRect">
            <a:avLst/>
          </a:prstGeom>
          <a:solidFill>
            <a:srgbClr val="00B0F0">
              <a:alpha val="47059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교육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</a:t>
            </a:r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1017926" y="5317957"/>
            <a:ext cx="6955000" cy="607819"/>
          </a:xfrm>
          <a:prstGeom prst="roundRect">
            <a:avLst/>
          </a:prstGeom>
          <a:solidFill>
            <a:srgbClr val="00B050">
              <a:alpha val="47059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교육자를 위한 </a:t>
            </a:r>
            <a:r>
              <a: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 서비스</a:t>
            </a:r>
            <a:endParaRPr lang="en-US" altLang="ko-KR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1017926" y="3976191"/>
            <a:ext cx="6922916" cy="658887"/>
          </a:xfrm>
          <a:prstGeom prst="roundRect">
            <a:avLst/>
          </a:prstGeom>
          <a:solidFill>
            <a:srgbClr val="7030A0">
              <a:alpha val="47059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</a:t>
            </a:r>
            <a:r>
              <a:rPr lang="ko-KR" altLang="en-US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확산하는 서비스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5622" y="387600"/>
            <a:ext cx="5912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목적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5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000" dirty="0" smtClean="0">
            <a:solidFill>
              <a:srgbClr val="929292"/>
            </a:solidFill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1132</TotalTime>
  <Words>549</Words>
  <Application>Microsoft Office PowerPoint</Application>
  <PresentationFormat>화면 슬라이드 쇼(4:3)</PresentationFormat>
  <Paragraphs>151</Paragraphs>
  <Slides>20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RixHead B</vt:lpstr>
      <vt:lpstr>나눔고딕</vt:lpstr>
      <vt:lpstr>나눔바른고딕</vt:lpstr>
      <vt:lpstr>나눔손글씨 붓</vt:lpstr>
      <vt:lpstr>나눔스퀘어 ExtraBold</vt:lpstr>
      <vt:lpstr>맑은 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info</dc:creator>
  <cp:lastModifiedBy>박준완</cp:lastModifiedBy>
  <cp:revision>59</cp:revision>
  <dcterms:created xsi:type="dcterms:W3CDTF">2017-03-06T04:42:29Z</dcterms:created>
  <dcterms:modified xsi:type="dcterms:W3CDTF">2017-04-03T08:53:11Z</dcterms:modified>
</cp:coreProperties>
</file>